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E56FD9-2B06-4F67-A3AF-A51395137CE1}"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56FD9-2B06-4F67-A3AF-A51395137CE1}"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56FD9-2B06-4F67-A3AF-A51395137CE1}"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56FD9-2B06-4F67-A3AF-A51395137CE1}"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56FD9-2B06-4F67-A3AF-A51395137CE1}" type="datetimeFigureOut">
              <a:rPr lang="en-US" smtClean="0"/>
              <a:t>7/18/2014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56FD9-2B06-4F67-A3AF-A51395137CE1}"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E56FD9-2B06-4F67-A3AF-A51395137CE1}" type="datetimeFigureOut">
              <a:rPr lang="en-US" smtClean="0"/>
              <a:t>7/18/2014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E56FD9-2B06-4F67-A3AF-A51395137CE1}" type="datetimeFigureOut">
              <a:rPr lang="en-US" smtClean="0"/>
              <a:t>7/18/2014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56FD9-2B06-4F67-A3AF-A51395137CE1}" type="datetimeFigureOut">
              <a:rPr lang="en-US" smtClean="0"/>
              <a:t>7/18/2014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56FD9-2B06-4F67-A3AF-A51395137CE1}"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56FD9-2B06-4F67-A3AF-A51395137CE1}" type="datetimeFigureOut">
              <a:rPr lang="en-US" smtClean="0"/>
              <a:t>7/18/2014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8E2D33-03E9-4C1F-8B9F-8DF6AAB024A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56FD9-2B06-4F67-A3AF-A51395137CE1}" type="datetimeFigureOut">
              <a:rPr lang="en-US" smtClean="0"/>
              <a:t>7/18/2014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E2D33-03E9-4C1F-8B9F-8DF6AAB024A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orld in Hand.jpg"/>
          <p:cNvPicPr>
            <a:picLocks noChangeAspect="1"/>
          </p:cNvPicPr>
          <p:nvPr/>
        </p:nvPicPr>
        <p:blipFill>
          <a:blip r:embed="rId2" cstate="print"/>
          <a:stretch>
            <a:fillRect/>
          </a:stretch>
        </p:blipFill>
        <p:spPr>
          <a:xfrm>
            <a:off x="0" y="2209800"/>
            <a:ext cx="9144000" cy="464820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457200"/>
            <a:ext cx="2362200" cy="1752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858000" y="457200"/>
            <a:ext cx="2286001" cy="1752600"/>
          </a:xfrm>
          <a:prstGeom prst="rect">
            <a:avLst/>
          </a:prstGeom>
          <a:noFill/>
          <a:ln w="9525">
            <a:noFill/>
            <a:miter lim="800000"/>
            <a:headEnd/>
            <a:tailEnd/>
          </a:ln>
        </p:spPr>
      </p:pic>
      <p:pic>
        <p:nvPicPr>
          <p:cNvPr id="4" name="Picture 3"/>
          <p:cNvPicPr>
            <a:picLocks noChangeAspect="1" noChangeArrowheads="1"/>
          </p:cNvPicPr>
          <p:nvPr/>
        </p:nvPicPr>
        <p:blipFill>
          <a:blip r:embed="rId4" cstate="print"/>
          <a:srcRect/>
          <a:stretch>
            <a:fillRect/>
          </a:stretch>
        </p:blipFill>
        <p:spPr bwMode="auto">
          <a:xfrm>
            <a:off x="2209800" y="533400"/>
            <a:ext cx="4861367" cy="1600200"/>
          </a:xfrm>
          <a:prstGeom prst="rect">
            <a:avLst/>
          </a:prstGeom>
          <a:noFill/>
          <a:ln w="9525">
            <a:noFill/>
            <a:miter lim="800000"/>
            <a:headEnd/>
            <a:tailEnd/>
          </a:ln>
        </p:spPr>
      </p:pic>
      <p:pic>
        <p:nvPicPr>
          <p:cNvPr id="5" name="Picture 4" descr="T1415EN.png"/>
          <p:cNvPicPr>
            <a:picLocks noChangeAspect="1"/>
          </p:cNvPicPr>
          <p:nvPr/>
        </p:nvPicPr>
        <p:blipFill>
          <a:blip r:embed="rId5" cstate="print"/>
          <a:stretch>
            <a:fillRect/>
          </a:stretch>
        </p:blipFill>
        <p:spPr>
          <a:xfrm>
            <a:off x="304800" y="0"/>
            <a:ext cx="1543049" cy="1981200"/>
          </a:xfrm>
          <a:prstGeom prst="rect">
            <a:avLst/>
          </a:prstGeom>
        </p:spPr>
      </p:pic>
      <p:pic>
        <p:nvPicPr>
          <p:cNvPr id="6" name="Picture 3"/>
          <p:cNvPicPr>
            <a:picLocks noChangeAspect="1" noChangeArrowheads="1"/>
          </p:cNvPicPr>
          <p:nvPr/>
        </p:nvPicPr>
        <p:blipFill>
          <a:blip r:embed="rId6" cstate="print"/>
          <a:srcRect/>
          <a:stretch>
            <a:fillRect/>
          </a:stretch>
        </p:blipFill>
        <p:spPr bwMode="auto">
          <a:xfrm>
            <a:off x="7467600" y="0"/>
            <a:ext cx="1371600" cy="1981200"/>
          </a:xfrm>
          <a:prstGeom prst="rect">
            <a:avLst/>
          </a:prstGeom>
          <a:noFill/>
          <a:ln w="9525">
            <a:noFill/>
            <a:miter lim="800000"/>
            <a:headEnd/>
            <a:tailEnd/>
          </a:ln>
        </p:spPr>
      </p:pic>
      <p:sp>
        <p:nvSpPr>
          <p:cNvPr id="7" name="Pladsholder til indhold 17"/>
          <p:cNvSpPr txBox="1">
            <a:spLocks/>
          </p:cNvSpPr>
          <p:nvPr/>
        </p:nvSpPr>
        <p:spPr bwMode="auto">
          <a:xfrm>
            <a:off x="914400" y="2438400"/>
            <a:ext cx="7467600" cy="4343400"/>
          </a:xfrm>
          <a:prstGeom prst="rect">
            <a:avLst/>
          </a:prstGeom>
          <a:noFill/>
          <a:ln>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7200" dirty="0" smtClean="0">
                <a:latin typeface="Arial" charset="0"/>
                <a:ea typeface="ＭＳ Ｐゴシック" charset="-128"/>
              </a:rPr>
              <a:t>Rotary Days</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72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72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latin typeface="Arial" charset="0"/>
                <a:ea typeface="ＭＳ Ｐゴシック" charset="-128"/>
              </a:rPr>
              <a:t>Planned September 2014</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7200" dirty="0" smtClean="0">
                <a:latin typeface="Arial" charset="0"/>
                <a:ea typeface="ＭＳ Ｐゴシック" charset="-128"/>
              </a:rPr>
              <a:t> </a:t>
            </a:r>
            <a:endParaRPr kumimoji="0" lang="en-US" sz="7200" b="0" i="0" u="none" strike="noStrike" kern="1200" cap="none" spc="0" normalizeH="0" baseline="0" noProof="0" dirty="0" smtClean="0">
              <a:ln>
                <a:noFill/>
              </a:ln>
              <a:solidFill>
                <a:schemeClr val="tx1"/>
              </a:solidFill>
              <a:effectLst/>
              <a:uLnTx/>
              <a:uFillTx/>
              <a:latin typeface="Arial" charset="0"/>
              <a:ea typeface="ＭＳ Ｐゴシック" charset="-128"/>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asar Malam.jpg"/>
          <p:cNvPicPr>
            <a:picLocks noChangeAspect="1"/>
          </p:cNvPicPr>
          <p:nvPr/>
        </p:nvPicPr>
        <p:blipFill>
          <a:blip r:embed="rId2" cstate="print"/>
          <a:stretch>
            <a:fillRect/>
          </a:stretch>
        </p:blipFill>
        <p:spPr>
          <a:xfrm>
            <a:off x="152400" y="5359400"/>
            <a:ext cx="1798320" cy="1498600"/>
          </a:xfrm>
          <a:prstGeom prst="rect">
            <a:avLst/>
          </a:prstGeom>
        </p:spPr>
      </p:pic>
      <p:pic>
        <p:nvPicPr>
          <p:cNvPr id="7" name="Picture 6" descr="sports.jpg"/>
          <p:cNvPicPr>
            <a:picLocks noChangeAspect="1"/>
          </p:cNvPicPr>
          <p:nvPr/>
        </p:nvPicPr>
        <p:blipFill>
          <a:blip r:embed="rId3" cstate="print"/>
          <a:stretch>
            <a:fillRect/>
          </a:stretch>
        </p:blipFill>
        <p:spPr>
          <a:xfrm>
            <a:off x="457200" y="3124200"/>
            <a:ext cx="2026920" cy="1447800"/>
          </a:xfrm>
          <a:prstGeom prst="rect">
            <a:avLst/>
          </a:prstGeom>
        </p:spPr>
      </p:pic>
      <p:sp>
        <p:nvSpPr>
          <p:cNvPr id="2" name="Title 1"/>
          <p:cNvSpPr>
            <a:spLocks noGrp="1"/>
          </p:cNvSpPr>
          <p:nvPr>
            <p:ph type="ctrTitle"/>
          </p:nvPr>
        </p:nvSpPr>
        <p:spPr>
          <a:xfrm>
            <a:off x="304800" y="1219200"/>
            <a:ext cx="8686800" cy="5562601"/>
          </a:xfrm>
        </p:spPr>
        <p:txBody>
          <a:bodyPr>
            <a:noAutofit/>
          </a:bodyPr>
          <a:lstStyle/>
          <a:p>
            <a:r>
              <a:rPr lang="en-US" sz="2400" dirty="0"/>
              <a:t>Rotary Days can take any form, as long as they are fun and appealing to the non-Rotary public. Here are just a few possibilities</a:t>
            </a:r>
            <a:r>
              <a:rPr lang="en-US" sz="2400" dirty="0" smtClean="0"/>
              <a:t>:</a:t>
            </a:r>
            <a:br>
              <a:rPr lang="en-US" sz="2400" dirty="0" smtClean="0"/>
            </a:br>
            <a:r>
              <a:rPr lang="en-US" sz="2400" dirty="0" smtClean="0"/>
              <a:t> </a:t>
            </a:r>
            <a:br>
              <a:rPr lang="en-US" sz="2400" dirty="0" smtClean="0"/>
            </a:br>
            <a:r>
              <a:rPr lang="en-US" sz="2400" dirty="0"/>
              <a:t/>
            </a:r>
            <a:br>
              <a:rPr lang="en-US" sz="2400" dirty="0"/>
            </a:br>
            <a:r>
              <a:rPr lang="en-US" sz="2400" dirty="0" smtClean="0"/>
              <a:t>     • </a:t>
            </a:r>
            <a:r>
              <a:rPr lang="en-US" sz="2400" dirty="0"/>
              <a:t>Hold an outdoor picnic or </a:t>
            </a:r>
            <a:r>
              <a:rPr lang="en-US" sz="2400" dirty="0" smtClean="0"/>
              <a:t>barbecue</a:t>
            </a:r>
            <a:r>
              <a:rPr lang="en-US" sz="2400" dirty="0"/>
              <a:t/>
            </a:r>
            <a:br>
              <a:rPr lang="en-US" sz="2400" dirty="0"/>
            </a:br>
            <a:r>
              <a:rPr lang="en-US" sz="2400" dirty="0"/>
              <a:t>• Host a sporting event or concert</a:t>
            </a:r>
            <a:br>
              <a:rPr lang="en-US" sz="2400" dirty="0"/>
            </a:br>
            <a:r>
              <a:rPr lang="en-US" sz="2400" dirty="0"/>
              <a:t>• Organize a family fun run</a:t>
            </a:r>
            <a:br>
              <a:rPr lang="en-US" sz="2400" dirty="0"/>
            </a:br>
            <a:r>
              <a:rPr lang="en-US" sz="2400" dirty="0"/>
              <a:t>• Align the event with a public parade or festival</a:t>
            </a:r>
            <a:br>
              <a:rPr lang="en-US" sz="2400" dirty="0"/>
            </a:br>
            <a:r>
              <a:rPr lang="en-US" sz="2400" dirty="0"/>
              <a:t>• Sponsor an event at a museum, art gallery, or cultural center</a:t>
            </a:r>
            <a:br>
              <a:rPr lang="en-US" sz="2400" dirty="0"/>
            </a:br>
            <a:r>
              <a:rPr lang="en-US" sz="2400" dirty="0" smtClean="0"/>
              <a:t>                 • </a:t>
            </a:r>
            <a:r>
              <a:rPr lang="en-US" sz="2400" dirty="0"/>
              <a:t>Secure an auditorium or arena and plan a ticketed reception or buffet dinner</a:t>
            </a:r>
          </a:p>
        </p:txBody>
      </p:sp>
      <p:pic>
        <p:nvPicPr>
          <p:cNvPr id="5" name="Picture 4"/>
          <p:cNvPicPr>
            <a:picLocks noChangeAspect="1" noChangeArrowheads="1"/>
          </p:cNvPicPr>
          <p:nvPr/>
        </p:nvPicPr>
        <p:blipFill>
          <a:blip r:embed="rId4" cstate="print"/>
          <a:srcRect/>
          <a:stretch>
            <a:fillRect/>
          </a:stretch>
        </p:blipFill>
        <p:spPr bwMode="auto">
          <a:xfrm>
            <a:off x="2057400" y="0"/>
            <a:ext cx="4861367" cy="1600200"/>
          </a:xfrm>
          <a:prstGeom prst="rect">
            <a:avLst/>
          </a:prstGeom>
          <a:noFill/>
          <a:ln w="9525">
            <a:noFill/>
            <a:miter lim="800000"/>
            <a:headEnd/>
            <a:tailEnd/>
          </a:ln>
        </p:spPr>
      </p:pic>
      <p:pic>
        <p:nvPicPr>
          <p:cNvPr id="6" name="Picture 5" descr="knepp-picnic-scene.jpg"/>
          <p:cNvPicPr>
            <a:picLocks noChangeAspect="1"/>
          </p:cNvPicPr>
          <p:nvPr/>
        </p:nvPicPr>
        <p:blipFill>
          <a:blip r:embed="rId5" cstate="print"/>
          <a:stretch>
            <a:fillRect/>
          </a:stretch>
        </p:blipFill>
        <p:spPr>
          <a:xfrm>
            <a:off x="7206953" y="3124200"/>
            <a:ext cx="1937047" cy="1295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4117975"/>
          </a:xfrm>
        </p:spPr>
        <p:txBody>
          <a:bodyPr>
            <a:normAutofit/>
          </a:bodyPr>
          <a:lstStyle/>
          <a:p>
            <a:r>
              <a:rPr lang="en-US" sz="2400" b="1" dirty="0" smtClean="0"/>
              <a:t>Tips for Rotary Day planners</a:t>
            </a:r>
            <a:br>
              <a:rPr lang="en-US" sz="2400" b="1" dirty="0" smtClean="0"/>
            </a:br>
            <a:r>
              <a:rPr lang="en-US" sz="2400" b="1" dirty="0"/>
              <a:t/>
            </a:r>
            <a:br>
              <a:rPr lang="en-US" sz="2400" b="1" dirty="0"/>
            </a:br>
            <a:r>
              <a:rPr lang="en-US" sz="2400" dirty="0"/>
              <a:t>• Highlight the work of ordinary Rotary members doing extraordinary humanitarian work.</a:t>
            </a:r>
            <a:br>
              <a:rPr lang="en-US" sz="2400" dirty="0"/>
            </a:br>
            <a:r>
              <a:rPr lang="en-US" sz="2400" dirty="0"/>
              <a:t>• Consider including a hands-on service project as part of the event to give visitors the chance to see firsthand how Rotary benefits the community.</a:t>
            </a:r>
            <a:br>
              <a:rPr lang="en-US" sz="2400" dirty="0"/>
            </a:br>
            <a:r>
              <a:rPr lang="en-US" sz="2400" dirty="0"/>
              <a:t>• Recognize non-Rotary community members who embody Rotary’s service ideals.</a:t>
            </a:r>
            <a:br>
              <a:rPr lang="en-US" sz="2400" dirty="0"/>
            </a:br>
            <a:r>
              <a:rPr lang="en-US" sz="2400" dirty="0"/>
              <a:t>• Seek coverage for the event in local news media.</a:t>
            </a:r>
          </a:p>
        </p:txBody>
      </p:sp>
      <p:pic>
        <p:nvPicPr>
          <p:cNvPr id="1026" name="Picture 2"/>
          <p:cNvPicPr>
            <a:picLocks noChangeAspect="1" noChangeArrowheads="1"/>
          </p:cNvPicPr>
          <p:nvPr/>
        </p:nvPicPr>
        <p:blipFill>
          <a:blip r:embed="rId2" cstate="print"/>
          <a:srcRect/>
          <a:stretch>
            <a:fillRect/>
          </a:stretch>
        </p:blipFill>
        <p:spPr bwMode="auto">
          <a:xfrm>
            <a:off x="381000" y="152400"/>
            <a:ext cx="1438275" cy="1743075"/>
          </a:xfrm>
          <a:prstGeom prst="rect">
            <a:avLst/>
          </a:prstGeom>
          <a:noFill/>
          <a:ln w="9525">
            <a:noFill/>
            <a:miter lim="800000"/>
            <a:headEnd/>
            <a:tailEnd/>
          </a:ln>
        </p:spPr>
      </p:pic>
      <p:sp>
        <p:nvSpPr>
          <p:cNvPr id="5" name="Rectangle 4"/>
          <p:cNvSpPr/>
          <p:nvPr/>
        </p:nvSpPr>
        <p:spPr>
          <a:xfrm>
            <a:off x="2133600" y="228600"/>
            <a:ext cx="4876800" cy="646331"/>
          </a:xfrm>
          <a:prstGeom prst="rect">
            <a:avLst/>
          </a:prstGeom>
        </p:spPr>
        <p:txBody>
          <a:bodyPr wrap="square">
            <a:spAutoFit/>
          </a:bodyPr>
          <a:lstStyle/>
          <a:p>
            <a:r>
              <a:rPr lang="en-US" dirty="0"/>
              <a:t>This year, I am urging all Rotarians to </a:t>
            </a:r>
            <a:r>
              <a:rPr lang="en-US" i="1" dirty="0"/>
              <a:t>Light Up Rotary by participating in Rotary Days. </a:t>
            </a:r>
            <a:endParaRPr lang="en-US" dirty="0"/>
          </a:p>
        </p:txBody>
      </p:sp>
      <p:sp>
        <p:nvSpPr>
          <p:cNvPr id="6" name="Rectangle 5"/>
          <p:cNvSpPr/>
          <p:nvPr/>
        </p:nvSpPr>
        <p:spPr>
          <a:xfrm>
            <a:off x="4038600" y="1143000"/>
            <a:ext cx="3352800" cy="646331"/>
          </a:xfrm>
          <a:prstGeom prst="rect">
            <a:avLst/>
          </a:prstGeom>
        </p:spPr>
        <p:txBody>
          <a:bodyPr wrap="square">
            <a:spAutoFit/>
          </a:bodyPr>
          <a:lstStyle/>
          <a:p>
            <a:r>
              <a:rPr lang="en-US" dirty="0"/>
              <a:t>Gary C.K. </a:t>
            </a:r>
            <a:r>
              <a:rPr lang="en-US" dirty="0" smtClean="0"/>
              <a:t>Huang President</a:t>
            </a:r>
            <a:r>
              <a:rPr lang="en-US" dirty="0"/>
              <a:t>, Rotary International, 2014-15</a:t>
            </a:r>
          </a:p>
        </p:txBody>
      </p:sp>
      <p:pic>
        <p:nvPicPr>
          <p:cNvPr id="1027" name="Picture 3"/>
          <p:cNvPicPr>
            <a:picLocks noChangeAspect="1" noChangeArrowheads="1"/>
          </p:cNvPicPr>
          <p:nvPr/>
        </p:nvPicPr>
        <p:blipFill>
          <a:blip r:embed="rId3" cstate="print"/>
          <a:srcRect/>
          <a:stretch>
            <a:fillRect/>
          </a:stretch>
        </p:blipFill>
        <p:spPr bwMode="auto">
          <a:xfrm>
            <a:off x="2133600" y="990600"/>
            <a:ext cx="1914525" cy="809625"/>
          </a:xfrm>
          <a:prstGeom prst="rect">
            <a:avLst/>
          </a:prstGeom>
          <a:noFill/>
          <a:ln w="9525">
            <a:noFill/>
            <a:miter lim="800000"/>
            <a:headEnd/>
            <a:tailEnd/>
          </a:ln>
        </p:spPr>
      </p:pic>
      <p:pic>
        <p:nvPicPr>
          <p:cNvPr id="8" name="Picture 7" descr="T1415EN.png"/>
          <p:cNvPicPr>
            <a:picLocks noChangeAspect="1"/>
          </p:cNvPicPr>
          <p:nvPr/>
        </p:nvPicPr>
        <p:blipFill>
          <a:blip r:embed="rId4" cstate="print"/>
          <a:stretch>
            <a:fillRect/>
          </a:stretch>
        </p:blipFill>
        <p:spPr>
          <a:xfrm>
            <a:off x="7391400" y="152400"/>
            <a:ext cx="1371600" cy="1828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752600"/>
            <a:ext cx="8382000" cy="4800599"/>
          </a:xfrm>
        </p:spPr>
        <p:txBody>
          <a:bodyPr>
            <a:noAutofit/>
          </a:bodyPr>
          <a:lstStyle/>
          <a:p>
            <a:r>
              <a:rPr lang="nl-NL" sz="2800" b="1" dirty="0" smtClean="0"/>
              <a:t>Onze Ideeën:</a:t>
            </a:r>
            <a:br>
              <a:rPr lang="nl-NL" sz="2800" b="1" dirty="0" smtClean="0"/>
            </a:br>
            <a:r>
              <a:rPr lang="nl-NL" sz="2800" dirty="0" smtClean="0"/>
              <a:t>• Een evenement houden op Nieuw Amsterdam in  September 2014 die we samen doen tijdens de Pasar </a:t>
            </a:r>
            <a:r>
              <a:rPr lang="nl-NL" sz="2800" dirty="0" err="1" smtClean="0"/>
              <a:t>Malam</a:t>
            </a:r>
            <a:r>
              <a:rPr lang="nl-NL" sz="2800" dirty="0" smtClean="0"/>
              <a:t> die gehouden wordt eind september, of een week daarvoor maar dan alleen met de Rotary.</a:t>
            </a:r>
            <a:br>
              <a:rPr lang="nl-NL" sz="2800" dirty="0" smtClean="0"/>
            </a:br>
            <a:r>
              <a:rPr lang="nl-NL" sz="2800" dirty="0" smtClean="0"/>
              <a:t>• De Rotary </a:t>
            </a:r>
            <a:r>
              <a:rPr lang="nl-NL" sz="2800" dirty="0" err="1" smtClean="0"/>
              <a:t>Day</a:t>
            </a:r>
            <a:r>
              <a:rPr lang="nl-NL" sz="2800" dirty="0" smtClean="0"/>
              <a:t> gezamenlijk doen met Rotary 3CSu, </a:t>
            </a:r>
            <a:r>
              <a:rPr lang="nl-NL" sz="2800" dirty="0" err="1" smtClean="0"/>
              <a:t>Rotaract</a:t>
            </a:r>
            <a:r>
              <a:rPr lang="nl-NL" sz="2800" dirty="0" smtClean="0"/>
              <a:t>, </a:t>
            </a:r>
            <a:r>
              <a:rPr lang="nl-NL" sz="2800" dirty="0" err="1" smtClean="0"/>
              <a:t>Interact</a:t>
            </a:r>
            <a:r>
              <a:rPr lang="nl-NL" sz="2800" dirty="0" smtClean="0"/>
              <a:t>, </a:t>
            </a:r>
            <a:r>
              <a:rPr lang="nl-NL" sz="2800" dirty="0" err="1" smtClean="0"/>
              <a:t>Innerwheel</a:t>
            </a:r>
            <a:r>
              <a:rPr lang="nl-NL" sz="2800" dirty="0" smtClean="0"/>
              <a:t>.</a:t>
            </a:r>
            <a:br>
              <a:rPr lang="nl-NL" sz="2800" dirty="0" smtClean="0"/>
            </a:br>
            <a:r>
              <a:rPr lang="nl-NL" sz="2800" dirty="0" smtClean="0"/>
              <a:t>• Een expo houden van projecten die wij reeds hebben gedaan en informatie bieden waarvoor men de Rotary kan benaderen.</a:t>
            </a:r>
            <a:endParaRPr lang="nl-NL" sz="2800" dirty="0"/>
          </a:p>
        </p:txBody>
      </p:sp>
      <p:pic>
        <p:nvPicPr>
          <p:cNvPr id="4" name="Picture 3"/>
          <p:cNvPicPr>
            <a:picLocks noChangeAspect="1" noChangeArrowheads="1"/>
          </p:cNvPicPr>
          <p:nvPr/>
        </p:nvPicPr>
        <p:blipFill>
          <a:blip r:embed="rId2" cstate="print"/>
          <a:srcRect/>
          <a:stretch>
            <a:fillRect/>
          </a:stretch>
        </p:blipFill>
        <p:spPr bwMode="auto">
          <a:xfrm>
            <a:off x="0" y="0"/>
            <a:ext cx="4861367" cy="1600200"/>
          </a:xfrm>
          <a:prstGeom prst="rect">
            <a:avLst/>
          </a:prstGeom>
          <a:noFill/>
          <a:ln w="9525">
            <a:noFill/>
            <a:miter lim="800000"/>
            <a:headEnd/>
            <a:tailEnd/>
          </a:ln>
        </p:spPr>
      </p:pic>
      <p:pic>
        <p:nvPicPr>
          <p:cNvPr id="5" name="Picture 4" descr="T1415EN.png"/>
          <p:cNvPicPr>
            <a:picLocks noChangeAspect="1"/>
          </p:cNvPicPr>
          <p:nvPr/>
        </p:nvPicPr>
        <p:blipFill>
          <a:blip r:embed="rId3" cstate="print"/>
          <a:stretch>
            <a:fillRect/>
          </a:stretch>
        </p:blipFill>
        <p:spPr>
          <a:xfrm>
            <a:off x="7391400" y="152400"/>
            <a:ext cx="1219200" cy="1625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world in Hand.jpg"/>
          <p:cNvPicPr>
            <a:picLocks noChangeAspect="1"/>
          </p:cNvPicPr>
          <p:nvPr/>
        </p:nvPicPr>
        <p:blipFill>
          <a:blip r:embed="rId2" cstate="print"/>
          <a:stretch>
            <a:fillRect/>
          </a:stretch>
        </p:blipFill>
        <p:spPr>
          <a:xfrm>
            <a:off x="0" y="2209800"/>
            <a:ext cx="9144000" cy="464820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0" y="457200"/>
            <a:ext cx="2362200" cy="1752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858000" y="457200"/>
            <a:ext cx="2286001" cy="1752600"/>
          </a:xfrm>
          <a:prstGeom prst="rect">
            <a:avLst/>
          </a:prstGeom>
          <a:noFill/>
          <a:ln w="9525">
            <a:noFill/>
            <a:miter lim="800000"/>
            <a:headEnd/>
            <a:tailEnd/>
          </a:ln>
        </p:spPr>
      </p:pic>
      <p:pic>
        <p:nvPicPr>
          <p:cNvPr id="4" name="Picture 3"/>
          <p:cNvPicPr>
            <a:picLocks noChangeAspect="1" noChangeArrowheads="1"/>
          </p:cNvPicPr>
          <p:nvPr/>
        </p:nvPicPr>
        <p:blipFill>
          <a:blip r:embed="rId4" cstate="print"/>
          <a:srcRect/>
          <a:stretch>
            <a:fillRect/>
          </a:stretch>
        </p:blipFill>
        <p:spPr bwMode="auto">
          <a:xfrm>
            <a:off x="2209800" y="533400"/>
            <a:ext cx="4861367" cy="1600200"/>
          </a:xfrm>
          <a:prstGeom prst="rect">
            <a:avLst/>
          </a:prstGeom>
          <a:noFill/>
          <a:ln w="9525">
            <a:noFill/>
            <a:miter lim="800000"/>
            <a:headEnd/>
            <a:tailEnd/>
          </a:ln>
        </p:spPr>
      </p:pic>
      <p:pic>
        <p:nvPicPr>
          <p:cNvPr id="5" name="Picture 4" descr="T1415EN.png"/>
          <p:cNvPicPr>
            <a:picLocks noChangeAspect="1"/>
          </p:cNvPicPr>
          <p:nvPr/>
        </p:nvPicPr>
        <p:blipFill>
          <a:blip r:embed="rId5" cstate="print"/>
          <a:stretch>
            <a:fillRect/>
          </a:stretch>
        </p:blipFill>
        <p:spPr>
          <a:xfrm>
            <a:off x="304800" y="0"/>
            <a:ext cx="1543049" cy="1981200"/>
          </a:xfrm>
          <a:prstGeom prst="rect">
            <a:avLst/>
          </a:prstGeom>
        </p:spPr>
      </p:pic>
      <p:pic>
        <p:nvPicPr>
          <p:cNvPr id="6" name="Picture 3"/>
          <p:cNvPicPr>
            <a:picLocks noChangeAspect="1" noChangeArrowheads="1"/>
          </p:cNvPicPr>
          <p:nvPr/>
        </p:nvPicPr>
        <p:blipFill>
          <a:blip r:embed="rId6" cstate="print"/>
          <a:srcRect/>
          <a:stretch>
            <a:fillRect/>
          </a:stretch>
        </p:blipFill>
        <p:spPr bwMode="auto">
          <a:xfrm>
            <a:off x="7467600" y="0"/>
            <a:ext cx="1371600" cy="1981200"/>
          </a:xfrm>
          <a:prstGeom prst="rect">
            <a:avLst/>
          </a:prstGeom>
          <a:noFill/>
          <a:ln w="9525">
            <a:noFill/>
            <a:miter lim="800000"/>
            <a:headEnd/>
            <a:tailEnd/>
          </a:ln>
        </p:spPr>
      </p:pic>
      <p:sp>
        <p:nvSpPr>
          <p:cNvPr id="7" name="Pladsholder til indhold 17"/>
          <p:cNvSpPr txBox="1">
            <a:spLocks/>
          </p:cNvSpPr>
          <p:nvPr/>
        </p:nvSpPr>
        <p:spPr bwMode="auto">
          <a:xfrm>
            <a:off x="914400" y="2438400"/>
            <a:ext cx="7467600" cy="4343400"/>
          </a:xfrm>
          <a:prstGeom prst="rect">
            <a:avLst/>
          </a:prstGeom>
          <a:noFill/>
          <a:ln>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nl-NL" sz="3200" dirty="0" smtClean="0">
                <a:latin typeface="Arial" charset="0"/>
                <a:ea typeface="ＭＳ Ｐゴシック" charset="-128"/>
              </a:rPr>
              <a:t>Wat zijn jullie ideeën?</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nl-NL" sz="2000" dirty="0" err="1" smtClean="0">
                <a:latin typeface="Arial" charset="0"/>
                <a:ea typeface="ＭＳ Ｐゴシック" charset="-128"/>
              </a:rPr>
              <a:t>Please</a:t>
            </a:r>
            <a:r>
              <a:rPr lang="nl-NL" sz="2000" dirty="0" smtClean="0">
                <a:latin typeface="Arial" charset="0"/>
                <a:ea typeface="ＭＳ Ｐゴシック" charset="-128"/>
              </a:rPr>
              <a:t> </a:t>
            </a:r>
            <a:r>
              <a:rPr lang="nl-NL" sz="2000" dirty="0" err="1" smtClean="0">
                <a:latin typeface="Arial" charset="0"/>
                <a:ea typeface="ＭＳ Ｐゴシック" charset="-128"/>
              </a:rPr>
              <a:t>give</a:t>
            </a:r>
            <a:r>
              <a:rPr lang="nl-NL" sz="2000" dirty="0" smtClean="0">
                <a:latin typeface="Arial" charset="0"/>
                <a:ea typeface="ＭＳ Ｐゴシック" charset="-128"/>
              </a:rPr>
              <a:t> </a:t>
            </a:r>
            <a:r>
              <a:rPr lang="nl-NL" sz="2000" dirty="0" err="1" smtClean="0">
                <a:latin typeface="Arial" charset="0"/>
                <a:ea typeface="ＭＳ Ｐゴシック" charset="-128"/>
              </a:rPr>
              <a:t>us</a:t>
            </a:r>
            <a:r>
              <a:rPr lang="nl-NL" sz="2000" dirty="0" smtClean="0">
                <a:latin typeface="Arial" charset="0"/>
                <a:ea typeface="ＭＳ Ｐゴシック" charset="-128"/>
              </a:rPr>
              <a:t> </a:t>
            </a:r>
            <a:r>
              <a:rPr lang="nl-NL" sz="2000" dirty="0" err="1" smtClean="0">
                <a:latin typeface="Arial" charset="0"/>
                <a:ea typeface="ＭＳ Ｐゴシック" charset="-128"/>
              </a:rPr>
              <a:t>your</a:t>
            </a:r>
            <a:r>
              <a:rPr lang="nl-NL" sz="2000" dirty="0" smtClean="0">
                <a:latin typeface="Arial" charset="0"/>
                <a:ea typeface="ＭＳ Ｐゴシック" charset="-128"/>
              </a:rPr>
              <a:t> feedback…..</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nl-NL" sz="2000" dirty="0" smtClean="0">
                <a:latin typeface="Arial" charset="0"/>
                <a:ea typeface="ＭＳ Ｐゴシック" charset="-128"/>
              </a:rPr>
              <a:t>Rotary </a:t>
            </a:r>
            <a:r>
              <a:rPr lang="nl-NL" sz="2000" dirty="0" err="1" smtClean="0">
                <a:latin typeface="Arial" charset="0"/>
                <a:ea typeface="ＭＳ Ｐゴシック" charset="-128"/>
              </a:rPr>
              <a:t>Days</a:t>
            </a:r>
            <a:endParaRPr lang="nl-NL" sz="20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7200" dirty="0" smtClean="0">
              <a:latin typeface="Arial" charset="0"/>
              <a:ea typeface="ＭＳ Ｐゴシック" charset="-128"/>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7200" b="0" i="0" u="none" strike="noStrike" kern="1200" cap="none" spc="0" normalizeH="0" baseline="0" noProof="0" dirty="0" smtClean="0">
              <a:ln>
                <a:noFill/>
              </a:ln>
              <a:solidFill>
                <a:schemeClr val="tx1"/>
              </a:solidFill>
              <a:effectLst/>
              <a:uLnTx/>
              <a:uFillTx/>
              <a:latin typeface="Arial" charset="0"/>
              <a:ea typeface="ＭＳ Ｐゴシック"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82</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Rotary Days can take any form, as long as they are fun and appealing to the non-Rotary public. Here are just a few possibilities:         • Hold an outdoor picnic or barbecue • Host a sporting event or concert • Organize a family fun run • Align the event with a public parade or festival • Sponsor an event at a museum, art gallery, or cultural center                  • Secure an auditorium or arena and plan a ticketed reception or buffet dinner</vt:lpstr>
      <vt:lpstr>Tips for Rotary Day planners  • Highlight the work of ordinary Rotary members doing extraordinary humanitarian work. • Consider including a hands-on service project as part of the event to give visitors the chance to see firsthand how Rotary benefits the community. • Recognize non-Rotary community members who embody Rotary’s service ideals. • Seek coverage for the event in local news media.</vt:lpstr>
      <vt:lpstr>Onze Ideeën: • Een evenement houden op Nieuw Amsterdam in  September 2014 die we samen doen tijdens de Pasar Malam die gehouden wordt eind september, of een week daarvoor maar dan alleen met de Rotary. • De Rotary Day gezamenlijk doen met Rotary 3CSu, Rotaract, Interact, Innerwheel. • Een expo houden van projecten die wij reeds hebben gedaan en informatie bieden waarvoor men de Rotary kan benaderen.</vt:lpstr>
      <vt:lpstr>PowerPoint Presentation</vt:lpstr>
    </vt:vector>
  </TitlesOfParts>
  <Company>SECAS NV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 Nouh-Chaia</dc:creator>
  <cp:lastModifiedBy>charante</cp:lastModifiedBy>
  <cp:revision>6</cp:revision>
  <dcterms:created xsi:type="dcterms:W3CDTF">2014-07-16T10:44:52Z</dcterms:created>
  <dcterms:modified xsi:type="dcterms:W3CDTF">2014-07-18T16:22:12Z</dcterms:modified>
</cp:coreProperties>
</file>